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7" r:id="rId3"/>
    <p:sldId id="260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4DA3AF-CD0B-4F60-AED0-A5139ADD9434}" type="datetimeFigureOut">
              <a:rPr lang="zh-CN" altLang="en-US" smtClean="0"/>
              <a:t>2023/11/14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1AD76-7B47-48A0-BDA0-FBCBC1BD9C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8152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20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1AD76-7B47-48A0-BDA0-FBCBC1BD9C4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5488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2023/11/14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609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2023/11/14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3383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2023/11/14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2098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章节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28890" y="456134"/>
            <a:ext cx="10736446" cy="9934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29"/>
              </a:lnSpc>
              <a:spcBef>
                <a:spcPts val="0"/>
              </a:spcBef>
              <a:buNone/>
              <a:defRPr sz="3199"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593488" indent="0" algn="ctr">
              <a:buNone/>
              <a:defRPr sz="2599"/>
            </a:lvl2pPr>
            <a:lvl3pPr marL="1187610" indent="0" algn="ctr">
              <a:buNone/>
              <a:defRPr sz="2339"/>
            </a:lvl3pPr>
            <a:lvl4pPr marL="1781097" indent="0" algn="ctr">
              <a:buNone/>
              <a:defRPr sz="2079"/>
            </a:lvl4pPr>
            <a:lvl5pPr marL="2374585" indent="0" algn="ctr">
              <a:buNone/>
              <a:defRPr sz="2079"/>
            </a:lvl5pPr>
            <a:lvl6pPr marL="2968072" indent="0" algn="ctr">
              <a:buNone/>
              <a:defRPr sz="2079"/>
            </a:lvl6pPr>
            <a:lvl7pPr marL="3562195" indent="0" algn="ctr">
              <a:buNone/>
              <a:defRPr sz="2079"/>
            </a:lvl7pPr>
            <a:lvl8pPr marL="4155682" indent="0" algn="ctr">
              <a:buNone/>
              <a:defRPr sz="2079"/>
            </a:lvl8pPr>
            <a:lvl9pPr marL="4749170" indent="0" algn="ctr">
              <a:buNone/>
              <a:defRPr sz="2079"/>
            </a:lvl9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2" hasCustomPrompt="1"/>
          </p:nvPr>
        </p:nvSpPr>
        <p:spPr>
          <a:xfrm>
            <a:off x="725738" y="1512876"/>
            <a:ext cx="10729365" cy="4690459"/>
          </a:xfrm>
          <a:prstGeom prst="rect">
            <a:avLst/>
          </a:prstGeom>
        </p:spPr>
        <p:txBody>
          <a:bodyPr lIns="0" tIns="0" rIns="0" bIns="0"/>
          <a:lstStyle>
            <a:lvl1pPr marL="179633" marR="0" indent="-168208" algn="l" defTabSz="11876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>
                <a:tab pos="1207287" algn="ctr"/>
              </a:tabLst>
              <a:defRPr sz="1799"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defRPr>
            </a:lvl1pPr>
            <a:lvl2pPr marL="328798" marR="0" indent="-168208" algn="l" defTabSz="11876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&gt;"/>
              <a:tabLst>
                <a:tab pos="1207287" algn="ctr"/>
              </a:tabLst>
              <a:defRPr sz="1599"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098111" marR="0" indent="-168208" algn="l" defTabSz="11876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-"/>
              <a:tabLst>
                <a:tab pos="1207287" algn="ctr"/>
              </a:tabLst>
              <a:defRPr sz="1299"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525570" indent="-171381">
              <a:buFont typeface="Arial" panose="020B0604020202020204" pitchFamily="34" charset="0"/>
              <a:buChar char="•"/>
              <a:tabLst>
                <a:tab pos="1207922" algn="ctr"/>
              </a:tabLst>
              <a:defRPr sz="1299" baseline="0"/>
            </a:lvl4pPr>
            <a:lvl5pPr marL="525570" indent="-171381">
              <a:buFont typeface="Arial" panose="020B0604020202020204" pitchFamily="34" charset="0"/>
              <a:buChar char="•"/>
              <a:tabLst>
                <a:tab pos="1207922" algn="ctr"/>
              </a:tabLst>
              <a:defRPr sz="1299" baseline="0"/>
            </a:lvl5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  <a:p>
            <a:pPr marL="328798" marR="0" lvl="1" indent="-168208" algn="l" defTabSz="11876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287" algn="ctr"/>
              </a:tabLst>
              <a:defRPr/>
            </a:pPr>
            <a:r>
              <a:rPr lang="zh-CN" altLang="en-US" dirty="0"/>
              <a:t>单击此处添加文本</a:t>
            </a:r>
            <a:endParaRPr lang="en-US" dirty="0"/>
          </a:p>
          <a:p>
            <a:pPr marL="1098111" marR="0" lvl="2" indent="-168208" algn="l" defTabSz="11876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287" algn="ctr"/>
              </a:tabLst>
              <a:defRPr/>
            </a:pPr>
            <a:r>
              <a:rPr lang="zh-CN" altLang="en-US" dirty="0"/>
              <a:t>单击此处添加文本</a:t>
            </a:r>
            <a:endParaRPr lang="en-US" dirty="0"/>
          </a:p>
          <a:p>
            <a:pPr marL="1098111" marR="0" lvl="2" indent="-168208" algn="l" defTabSz="11876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287" algn="ctr"/>
              </a:tabLst>
              <a:defRPr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61225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探索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 形 6"/>
          <p:cNvSpPr/>
          <p:nvPr userDrawn="1"/>
        </p:nvSpPr>
        <p:spPr>
          <a:xfrm rot="5400000">
            <a:off x="7850738" y="2130702"/>
            <a:ext cx="701032" cy="717656"/>
          </a:xfrm>
          <a:prstGeom prst="corner">
            <a:avLst>
              <a:gd name="adj1" fmla="val 3243"/>
              <a:gd name="adj2" fmla="val 3048"/>
            </a:avLst>
          </a:prstGeom>
          <a:solidFill>
            <a:srgbClr val="C70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90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227DEE9-8BE9-0D49-BF96-9E83C5312E0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8646" y="907093"/>
            <a:ext cx="6557247" cy="690255"/>
          </a:xfrm>
          <a:prstGeom prst="rect">
            <a:avLst/>
          </a:prstGeom>
          <a:ln>
            <a:noFill/>
            <a:prstDash val="dash"/>
          </a:ln>
        </p:spPr>
        <p:txBody>
          <a:bodyPr lIns="0" tIns="0" rIns="0" bIns="0" anchor="t">
            <a:normAutofit/>
          </a:bodyPr>
          <a:lstStyle>
            <a:lvl1pPr algn="l">
              <a:defRPr sz="3199" b="0" i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F43DA98-D48D-6947-95EF-BA3B05E6882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8897" y="1949372"/>
            <a:ext cx="6533290" cy="643926"/>
          </a:xfrm>
          <a:prstGeom prst="rect">
            <a:avLst/>
          </a:prstGeom>
        </p:spPr>
        <p:txBody>
          <a:bodyPr lIns="0" tIns="0" rIns="0" bIns="0"/>
          <a:lstStyle>
            <a:lvl1pPr>
              <a:defRPr sz="1399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52F8733E-C4C9-8D4D-8DDA-CAB265AC05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3231" y="6227191"/>
            <a:ext cx="1616538" cy="322753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84061209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41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2023/11/14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8523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2023/11/14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5226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2023/11/14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0052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2023/11/14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6896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2023/11/14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553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2023/11/14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6518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2023/11/14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5863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2023/11/14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3506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6FC8-09FD-4DF7-97BA-E8887BD273EF}" type="datetimeFigureOut">
              <a:rPr lang="zh-CN" altLang="en-US" smtClean="0"/>
              <a:t>2023/11/14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3401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898646" y="907093"/>
            <a:ext cx="9454044" cy="690255"/>
          </a:xfrm>
        </p:spPr>
        <p:txBody>
          <a:bodyPr>
            <a:normAutofit/>
          </a:bodyPr>
          <a:lstStyle/>
          <a:p>
            <a:r>
              <a:rPr lang="en-US" altLang="zh-CN" dirty="0"/>
              <a:t>HUAWEI HiCar</a:t>
            </a:r>
            <a:r>
              <a:rPr lang="zh-CN" altLang="en-US" dirty="0"/>
              <a:t>集成开发合作伙伴资源池申报材料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7F3DB8AC-5DE9-5548-8697-C9055F7FFC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32742" y="1597348"/>
            <a:ext cx="6533290" cy="643926"/>
          </a:xfrm>
        </p:spPr>
        <p:txBody>
          <a:bodyPr vert="horz" lIns="0" tIns="0" rIns="0" bIns="0" rtlCol="0">
            <a:normAutofit fontScale="85000" lnSpcReduction="20000"/>
          </a:bodyPr>
          <a:lstStyle/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/>
              <a:t>伙伴：</a:t>
            </a:r>
            <a:endParaRPr lang="en-US" altLang="zh-CN" dirty="0"/>
          </a:p>
          <a:p>
            <a:r>
              <a:rPr lang="zh-CN" altLang="en-US" dirty="0"/>
              <a:t>日期：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E566F3-A3A5-4146-9236-C652EFF2FBE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dirty="0"/>
              <a:t>Security Level: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887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>
          <a:xfrm>
            <a:off x="296521" y="288606"/>
            <a:ext cx="11058529" cy="539825"/>
          </a:xfrm>
        </p:spPr>
        <p:txBody>
          <a:bodyPr>
            <a:normAutofit/>
          </a:bodyPr>
          <a:lstStyle/>
          <a:p>
            <a:r>
              <a:rPr lang="en-US" altLang="zh-CN" sz="1999" b="1" dirty="0">
                <a:solidFill>
                  <a:srgbClr val="1D1D1A"/>
                </a:solidFill>
              </a:rPr>
              <a:t>HUAWEI HiCar</a:t>
            </a:r>
            <a:r>
              <a:rPr lang="zh-CN" altLang="en-US" sz="1999" b="1" dirty="0">
                <a:solidFill>
                  <a:srgbClr val="1D1D1A"/>
                </a:solidFill>
              </a:rPr>
              <a:t>集成开发合作伙伴资源池申报表</a:t>
            </a:r>
            <a:endParaRPr lang="en-US" altLang="zh-CN" sz="1999" b="1" dirty="0">
              <a:solidFill>
                <a:srgbClr val="0000FF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20861"/>
              </p:ext>
            </p:extLst>
          </p:nvPr>
        </p:nvGraphicFramePr>
        <p:xfrm>
          <a:off x="617416" y="923257"/>
          <a:ext cx="10972801" cy="5456524"/>
        </p:xfrm>
        <a:graphic>
          <a:graphicData uri="http://schemas.openxmlformats.org/drawingml/2006/table">
            <a:tbl>
              <a:tblPr/>
              <a:tblGrid>
                <a:gridCol w="1133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5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661">
                  <a:extLst>
                    <a:ext uri="{9D8B030D-6E8A-4147-A177-3AD203B41FA5}">
                      <a16:colId xmlns:a16="http://schemas.microsoft.com/office/drawing/2014/main" val="553050063"/>
                    </a:ext>
                  </a:extLst>
                </a:gridCol>
                <a:gridCol w="1891325">
                  <a:extLst>
                    <a:ext uri="{9D8B030D-6E8A-4147-A177-3AD203B41FA5}">
                      <a16:colId xmlns:a16="http://schemas.microsoft.com/office/drawing/2014/main" val="2676395260"/>
                    </a:ext>
                  </a:extLst>
                </a:gridCol>
              </a:tblGrid>
              <a:tr h="34881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chemeClr val="tx2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类目</a:t>
                      </a: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申报项</a:t>
                      </a:r>
                      <a:endParaRPr lang="en-US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伙伴反馈</a:t>
                      </a:r>
                      <a:endParaRPr lang="en-US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举证</a:t>
                      </a:r>
                      <a:endParaRPr lang="en-US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269">
                <a:tc rowSpan="7"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企业基本信息</a:t>
                      </a: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企业名称</a:t>
                      </a: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269">
                <a:tc vMerge="1">
                  <a:txBody>
                    <a:bodyPr/>
                    <a:lstStyle/>
                    <a:p>
                      <a:pPr marL="0" marR="0" lvl="0" indent="0" algn="l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企业地址</a:t>
                      </a: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269">
                <a:tc vMerge="1">
                  <a:txBody>
                    <a:bodyPr/>
                    <a:lstStyle/>
                    <a:p>
                      <a:pPr marL="0" marR="0" lvl="0" indent="0" algn="l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主营业务</a:t>
                      </a: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269">
                <a:tc vMerge="1">
                  <a:txBody>
                    <a:bodyPr/>
                    <a:lstStyle/>
                    <a:p>
                      <a:pPr marL="0" marR="0" lvl="0" indent="0" algn="l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成立时间</a:t>
                      </a:r>
                      <a:r>
                        <a:rPr lang="en-US" altLang="zh-CN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</a:t>
                      </a: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年</a:t>
                      </a:r>
                      <a:r>
                        <a:rPr lang="en-US" altLang="zh-CN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月</a:t>
                      </a:r>
                      <a:r>
                        <a:rPr lang="en-US" altLang="zh-CN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lang="zh-CN" altLang="en-US" sz="120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269">
                <a:tc vMerge="1">
                  <a:txBody>
                    <a:bodyPr/>
                    <a:lstStyle/>
                    <a:p>
                      <a:pPr marL="0" marR="0" lvl="0" indent="0" algn="l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注册资金</a:t>
                      </a: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269">
                <a:tc vMerge="1">
                  <a:txBody>
                    <a:bodyPr/>
                    <a:lstStyle/>
                    <a:p>
                      <a:pPr marL="0" marR="0" lvl="0" indent="0" algn="l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2022</a:t>
                      </a: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年度销售额</a:t>
                      </a: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3269">
                <a:tc vMerge="1">
                  <a:txBody>
                    <a:bodyPr/>
                    <a:lstStyle/>
                    <a:p>
                      <a:pPr marL="0" marR="0" lvl="0" indent="0" algn="l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近两财年经营利润情况</a:t>
                      </a: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269"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招募要求</a:t>
                      </a:r>
                      <a:endParaRPr lang="en-US" sz="1200" b="1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是否具有小米、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OPPO</a:t>
                      </a: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、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VIVO</a:t>
                      </a: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、魅族、百度等相关企业的投资关系</a:t>
                      </a: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是</a:t>
                      </a:r>
                      <a:r>
                        <a:rPr lang="en-US" altLang="zh-CN" sz="1400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lang="zh-CN" altLang="en-US" sz="1400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否</a:t>
                      </a:r>
                      <a:endParaRPr lang="en-US" altLang="zh-CN" sz="14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股权关系说明</a:t>
                      </a:r>
                      <a:endParaRPr lang="en-US" altLang="zh-CN" sz="14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961627"/>
                  </a:ext>
                </a:extLst>
              </a:tr>
              <a:tr h="2732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企业是否有不良信用记录，或与华为合作历史中有不良信用记录</a:t>
                      </a: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有</a:t>
                      </a:r>
                      <a:r>
                        <a:rPr lang="en-US" altLang="zh-CN" sz="1400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lang="zh-CN" altLang="en-US" sz="1400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无</a:t>
                      </a:r>
                      <a:endParaRPr lang="en-US" altLang="zh-CN" sz="14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如有，请详细说明</a:t>
                      </a:r>
                      <a:endParaRPr lang="en-US" altLang="zh-CN" sz="14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86849"/>
                  </a:ext>
                </a:extLst>
              </a:tr>
              <a:tr h="27326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研发人员规模</a:t>
                      </a:r>
                      <a:endParaRPr lang="en-US" altLang="zh-CN" sz="120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998292"/>
                  </a:ext>
                </a:extLst>
              </a:tr>
              <a:tr h="27326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是否至少具有蓝牙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/WIFI</a:t>
                      </a: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模块、音频软件开发经验的高级工程师（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</a:t>
                      </a: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年以上经验）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名</a:t>
                      </a: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有</a:t>
                      </a:r>
                      <a:r>
                        <a:rPr lang="en-US" altLang="zh-CN" sz="1400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lang="zh-CN" altLang="en-US" sz="1400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无</a:t>
                      </a:r>
                      <a:endParaRPr lang="en-US" altLang="zh-CN" sz="14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请举证说明</a:t>
                      </a:r>
                      <a:endParaRPr lang="en-US" altLang="zh-CN" sz="14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213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是否至少具有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Android Framework</a:t>
                      </a: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应用框架以下（包括应用框架层、系统服务层、驱动层、内核层）开发经验的中高级工程师（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年以上经验）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名</a:t>
                      </a: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有</a:t>
                      </a:r>
                      <a:r>
                        <a:rPr lang="en-US" altLang="zh-CN" sz="1400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lang="zh-CN" altLang="en-US" sz="1400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无</a:t>
                      </a:r>
                      <a:endParaRPr lang="en-US" altLang="zh-CN" sz="14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请举证说明</a:t>
                      </a:r>
                      <a:endParaRPr lang="en-US" altLang="zh-CN" sz="14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076678"/>
                  </a:ext>
                </a:extLst>
              </a:tr>
              <a:tr h="27326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是否至少具有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Linux</a:t>
                      </a: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系统开发经验的中高级工程师（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年以上经验）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名</a:t>
                      </a: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有</a:t>
                      </a:r>
                      <a:r>
                        <a:rPr lang="en-US" altLang="zh-CN" sz="1400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lang="zh-CN" altLang="en-US" sz="1400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无</a:t>
                      </a:r>
                      <a:endParaRPr lang="en-US" altLang="zh-CN" sz="14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请举证说明</a:t>
                      </a:r>
                      <a:endParaRPr lang="en-US" altLang="zh-CN" sz="14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003723"/>
                  </a:ext>
                </a:extLst>
              </a:tr>
              <a:tr h="27326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是否具有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家及以上主流车企产品交付量产经验</a:t>
                      </a: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有</a:t>
                      </a:r>
                      <a:r>
                        <a:rPr lang="en-US" altLang="zh-CN" sz="1400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lang="zh-CN" altLang="en-US" sz="1400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无</a:t>
                      </a:r>
                      <a:endParaRPr lang="en-US" altLang="zh-CN" sz="14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请举证说明</a:t>
                      </a:r>
                      <a:endParaRPr lang="en-US" altLang="zh-CN" sz="14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50774"/>
                  </a:ext>
                </a:extLst>
              </a:tr>
              <a:tr h="273269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其他信息</a:t>
                      </a:r>
                      <a:endParaRPr lang="en-US" sz="1200" b="1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是否具有</a:t>
                      </a:r>
                      <a:r>
                        <a:rPr lang="en-US" altLang="zh-CN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HUAWEI HiCar</a:t>
                      </a: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开发量产经验</a:t>
                      </a: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有</a:t>
                      </a:r>
                      <a:r>
                        <a:rPr lang="en-US" altLang="zh-CN" sz="1400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lang="zh-CN" altLang="en-US" sz="1400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无</a:t>
                      </a:r>
                      <a:endParaRPr lang="en-US" altLang="zh-CN" sz="14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请举证说明</a:t>
                      </a:r>
                      <a:endParaRPr lang="en-US" altLang="zh-CN" sz="14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859479"/>
                  </a:ext>
                </a:extLst>
              </a:tr>
              <a:tr h="27326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如贵司加入成功，预计在</a:t>
                      </a:r>
                      <a:r>
                        <a:rPr lang="en-US" altLang="zh-CN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HUAWEI HiCar</a:t>
                      </a: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上投入多少集成开发人力</a:t>
                      </a: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例：</a:t>
                      </a:r>
                      <a:r>
                        <a:rPr lang="en-US" altLang="zh-CN" sz="1400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</a:t>
                      </a:r>
                      <a:r>
                        <a:rPr lang="zh-CN" altLang="en-US" sz="1400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人</a:t>
                      </a:r>
                      <a:endParaRPr lang="en-US" altLang="zh-CN" sz="14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23435"/>
                  </a:ext>
                </a:extLst>
              </a:tr>
              <a:tr h="27326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体系能力（如</a:t>
                      </a:r>
                      <a:r>
                        <a:rPr lang="en-US" sz="12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 SPICE</a:t>
                      </a:r>
                      <a:r>
                        <a:rPr lang="en-US" altLang="zh-CN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</a:t>
                      </a:r>
                      <a:r>
                        <a:rPr lang="en-US" sz="12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ISO/SAE 21434, ISO 9001</a:t>
                      </a:r>
                      <a:r>
                        <a:rPr lang="zh-CN" altLang="en-US" sz="12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等</a:t>
                      </a: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）</a:t>
                      </a: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请详细说明</a:t>
                      </a:r>
                      <a:endParaRPr lang="en-US" altLang="zh-CN" sz="14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127463"/>
                  </a:ext>
                </a:extLst>
              </a:tr>
              <a:tr h="27326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联系人</a:t>
                      </a:r>
                      <a:endParaRPr lang="en-US" sz="1200" b="1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请提供两位联系人信息，并指明主联系人，联系人信息包含姓名、职务、电话、邮箱</a:t>
                      </a: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0462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2">
            <a:extLst>
              <a:ext uri="{FF2B5EF4-FFF2-40B4-BE49-F238E27FC236}">
                <a16:creationId xmlns:a16="http://schemas.microsoft.com/office/drawing/2014/main" id="{586E29CC-CE0B-411E-99AD-7D2A3F771E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6521" y="288606"/>
            <a:ext cx="11058529" cy="539825"/>
          </a:xfrm>
        </p:spPr>
        <p:txBody>
          <a:bodyPr>
            <a:normAutofit/>
          </a:bodyPr>
          <a:lstStyle/>
          <a:p>
            <a:r>
              <a:rPr lang="en-US" altLang="zh-CN" sz="1999" b="1" dirty="0">
                <a:solidFill>
                  <a:srgbClr val="1D1D1A"/>
                </a:solidFill>
              </a:rPr>
              <a:t>HUAWEI HiCar</a:t>
            </a:r>
            <a:r>
              <a:rPr lang="zh-CN" altLang="en-US" sz="1999" b="1" dirty="0">
                <a:solidFill>
                  <a:srgbClr val="1D1D1A"/>
                </a:solidFill>
              </a:rPr>
              <a:t>集成开发合作伙伴资源池申报举证</a:t>
            </a:r>
            <a:endParaRPr lang="en-US" altLang="zh-CN" sz="1999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856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316</Words>
  <Application>Microsoft Office PowerPoint</Application>
  <PresentationFormat>宽屏</PresentationFormat>
  <Paragraphs>50</Paragraphs>
  <Slides>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.AppleSystemUIFont</vt:lpstr>
      <vt:lpstr>宋体</vt:lpstr>
      <vt:lpstr>Microsoft YaHei</vt:lpstr>
      <vt:lpstr>Microsoft YaHei</vt:lpstr>
      <vt:lpstr>Arial</vt:lpstr>
      <vt:lpstr>Calibri</vt:lpstr>
      <vt:lpstr>Calibri Light</vt:lpstr>
      <vt:lpstr>Office 主题</vt:lpstr>
      <vt:lpstr>HUAWEI HiCar集成开发合作伙伴资源池申报材料</vt:lpstr>
      <vt:lpstr>PowerPoint 演示文稿</vt:lpstr>
      <vt:lpstr>PowerPoint 演示文稿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Lijing (lijing Rebecca)</dc:creator>
  <cp:lastModifiedBy>chengling (C)</cp:lastModifiedBy>
  <cp:revision>30</cp:revision>
  <dcterms:created xsi:type="dcterms:W3CDTF">2022-01-05T12:49:28Z</dcterms:created>
  <dcterms:modified xsi:type="dcterms:W3CDTF">2023-11-14T01:18:49Z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(3)5o2+yNoVJwIlhMNvS8lhaN7i8g/X2xtpQqCaHN477OAk/UTLmOAKYqfcZ2ex8u8KCrTptJo3
YEpIgFcrkQQnQXPRczBEzui7uODz7/t0fFk1Fty/HnOeJBfmkdOEUOKSSkMxc9QiqazY+Yvn
SWfmQgEggJ48B65yKkJy2LA7v6vcsZT9a4NIYCww9BZaqbU5vJ8Y0fmqDk8h8uB70JW5lUmP
tC3pOeQnaM5ey/7yV2</vt:lpwstr>
  </property>
  <property fmtid="{D5CDD505-2E9C-101B-9397-08002B2CF9AE}" pid="3" name="_2015_ms_pID_7253431">
    <vt:lpwstr>T/1PtA49rgZZjMe2owsBkVecbX4YfnRRZPJrPs6en2NMmkvCkXr8KY
fOIWzOY40s3MxGTOUebwXHiaYJJxx8NKvGsb9DysMzfYNkw2u5osq5CZA3tabNCydsqXzZGc
ZrP9pcvGb0Hkwda+GoWBOtVFPYAjC/59HN8ZbSB0iiRd0aLNkxwlTwYQe0RiEC0SBTqEEEQF
bS1XZg6bAPId7vbxwyLABnUbb8CGgwklT5rO</vt:lpwstr>
  </property>
  <property fmtid="{D5CDD505-2E9C-101B-9397-08002B2CF9AE}" pid="4" name="_2015_ms_pID_7253432">
    <vt:lpwstr>yvKT3RmZW3WfpXE3gAFnneI=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1699336790</vt:lpwstr>
  </property>
</Properties>
</file>