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4DA3AF-CD0B-4F60-AED0-A5139ADD9434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1AD76-7B47-48A0-BDA0-FBCBC1BD9C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8152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20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09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383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2098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28890" y="456134"/>
            <a:ext cx="10736446" cy="9934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lnSpc>
                <a:spcPts val="3429"/>
              </a:lnSpc>
              <a:spcBef>
                <a:spcPts val="0"/>
              </a:spcBef>
              <a:buNone/>
              <a:defRPr sz="3199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593488" indent="0" algn="ctr">
              <a:buNone/>
              <a:defRPr sz="2599"/>
            </a:lvl2pPr>
            <a:lvl3pPr marL="1187610" indent="0" algn="ctr">
              <a:buNone/>
              <a:defRPr sz="2339"/>
            </a:lvl3pPr>
            <a:lvl4pPr marL="1781097" indent="0" algn="ctr">
              <a:buNone/>
              <a:defRPr sz="2079"/>
            </a:lvl4pPr>
            <a:lvl5pPr marL="2374585" indent="0" algn="ctr">
              <a:buNone/>
              <a:defRPr sz="2079"/>
            </a:lvl5pPr>
            <a:lvl6pPr marL="2968072" indent="0" algn="ctr">
              <a:buNone/>
              <a:defRPr sz="2079"/>
            </a:lvl6pPr>
            <a:lvl7pPr marL="3562195" indent="0" algn="ctr">
              <a:buNone/>
              <a:defRPr sz="2079"/>
            </a:lvl7pPr>
            <a:lvl8pPr marL="4155682" indent="0" algn="ctr">
              <a:buNone/>
              <a:defRPr sz="2079"/>
            </a:lvl8pPr>
            <a:lvl9pPr marL="4749170" indent="0" algn="ctr">
              <a:buNone/>
              <a:defRPr sz="2079"/>
            </a:lvl9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2" hasCustomPrompt="1"/>
          </p:nvPr>
        </p:nvSpPr>
        <p:spPr>
          <a:xfrm>
            <a:off x="725738" y="1512876"/>
            <a:ext cx="10729365" cy="4690459"/>
          </a:xfrm>
          <a:prstGeom prst="rect">
            <a:avLst/>
          </a:prstGeom>
        </p:spPr>
        <p:txBody>
          <a:bodyPr lIns="0" tIns="0" rIns="0" bIns="0"/>
          <a:lstStyle>
            <a:lvl1pPr marL="179633" marR="0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 sz="1799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defRPr>
            </a:lvl1pPr>
            <a:lvl2pPr marL="328798" marR="0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&gt;"/>
              <a:tabLst>
                <a:tab pos="1207287" algn="ctr"/>
              </a:tabLst>
              <a:defRPr sz="1599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marL="1098111" marR="0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.AppleSystemUIFont"/>
              <a:buChar char="-"/>
              <a:tabLst>
                <a:tab pos="1207287" algn="ctr"/>
              </a:tabLst>
              <a:defRPr sz="1299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marL="525570" indent="-171381">
              <a:buFont typeface="Arial" panose="020B0604020202020204" pitchFamily="34" charset="0"/>
              <a:buChar char="•"/>
              <a:tabLst>
                <a:tab pos="1207922" algn="ctr"/>
              </a:tabLst>
              <a:defRPr sz="1299" baseline="0"/>
            </a:lvl4pPr>
            <a:lvl5pPr marL="525570" indent="-171381">
              <a:buFont typeface="Arial" panose="020B0604020202020204" pitchFamily="34" charset="0"/>
              <a:buChar char="•"/>
              <a:tabLst>
                <a:tab pos="1207922" algn="ctr"/>
              </a:tabLst>
              <a:defRPr sz="1299" baseline="0"/>
            </a:lvl5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  <a:p>
            <a:pPr marL="328798" marR="0" lvl="1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11" marR="0" lvl="2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/>
            </a:pPr>
            <a:r>
              <a:rPr lang="zh-CN" altLang="en-US" dirty="0"/>
              <a:t>单击此处添加文本</a:t>
            </a:r>
            <a:endParaRPr lang="en-US" dirty="0"/>
          </a:p>
          <a:p>
            <a:pPr marL="1098111" marR="0" lvl="2" indent="-168208" algn="l" defTabSz="118761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Tx/>
              <a:buFont typeface="Arial" panose="020B0604020202020204" pitchFamily="34" charset="0"/>
              <a:buChar char="•"/>
              <a:tabLst>
                <a:tab pos="1207287" algn="ctr"/>
              </a:tabLst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1225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探索"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 形 6"/>
          <p:cNvSpPr/>
          <p:nvPr userDrawn="1"/>
        </p:nvSpPr>
        <p:spPr>
          <a:xfrm rot="5400000">
            <a:off x="7850738" y="2130702"/>
            <a:ext cx="701032" cy="717656"/>
          </a:xfrm>
          <a:prstGeom prst="corner">
            <a:avLst>
              <a:gd name="adj1" fmla="val 3243"/>
              <a:gd name="adj2" fmla="val 3048"/>
            </a:avLst>
          </a:prstGeom>
          <a:solidFill>
            <a:srgbClr val="C70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sz="90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227DEE9-8BE9-0D49-BF96-9E83C5312E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98646" y="907093"/>
            <a:ext cx="6557247" cy="69025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3199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2F43DA98-D48D-6947-95EF-BA3B05E6882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28897" y="1949372"/>
            <a:ext cx="6533290" cy="643926"/>
          </a:xfrm>
          <a:prstGeom prst="rect">
            <a:avLst/>
          </a:prstGeom>
        </p:spPr>
        <p:txBody>
          <a:bodyPr lIns="0" tIns="0" rIns="0" bIns="0"/>
          <a:lstStyle>
            <a:lvl1pPr>
              <a:defRPr sz="1399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xmlns="" id="{52F8733E-C4C9-8D4D-8DDA-CAB265AC05A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3231" y="6227191"/>
            <a:ext cx="1616538" cy="322753"/>
          </a:xfrm>
          <a:prstGeom prst="rect">
            <a:avLst/>
          </a:prstGeom>
        </p:spPr>
        <p:txBody>
          <a:bodyPr lIns="0" tIns="0" rIns="0" bIns="0"/>
          <a:lstStyle>
            <a:lvl1pPr>
              <a:defRPr sz="9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8406120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41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852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522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0052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896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55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6518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863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3506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6FC8-09FD-4DF7-97BA-E8887BD273EF}" type="datetimeFigureOut">
              <a:rPr lang="zh-CN" altLang="en-US" smtClean="0"/>
              <a:t>2022/1/5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66665-7439-4089-98D7-3CB07FD1783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340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品类资源池申报表</a:t>
            </a:r>
            <a:endParaRPr lang="zh-CN" altLang="en-US" dirty="0"/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xmlns="" id="{7F3DB8AC-5DE9-5548-8697-C9055F7FFC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32742" y="1597348"/>
            <a:ext cx="6533290" cy="643926"/>
          </a:xfrm>
        </p:spPr>
        <p:txBody>
          <a:bodyPr vert="horz" lIns="0" tIns="0" rIns="0" bIns="0" rtlCol="0">
            <a:normAutofit fontScale="85000" lnSpcReduction="20000"/>
          </a:bodyPr>
          <a:lstStyle/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 smtClean="0"/>
              <a:t>伙伴：</a:t>
            </a:r>
            <a:endParaRPr lang="en-US" altLang="zh-CN" dirty="0"/>
          </a:p>
          <a:p>
            <a:r>
              <a:rPr lang="zh-CN" altLang="en-US" dirty="0"/>
              <a:t>日期：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E566F3-A3A5-4146-9236-C652EFF2FB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zh-CN" dirty="0"/>
              <a:t>Security Level: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887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itle 12"/>
          <p:cNvSpPr>
            <a:spLocks noGrp="1"/>
          </p:cNvSpPr>
          <p:nvPr>
            <p:ph type="subTitle" idx="1"/>
          </p:nvPr>
        </p:nvSpPr>
        <p:spPr>
          <a:xfrm>
            <a:off x="296521" y="288606"/>
            <a:ext cx="11058529" cy="993012"/>
          </a:xfrm>
        </p:spPr>
        <p:txBody>
          <a:bodyPr>
            <a:normAutofit/>
          </a:bodyPr>
          <a:lstStyle/>
          <a:p>
            <a:r>
              <a:rPr lang="zh-CN" altLang="en-US" sz="1999" dirty="0"/>
              <a:t>智能美妆镜</a:t>
            </a:r>
            <a:r>
              <a:rPr lang="zh-CN" altLang="en-US" sz="1999" dirty="0">
                <a:solidFill>
                  <a:srgbClr val="1D1D1A"/>
                </a:solidFill>
              </a:rPr>
              <a:t>资源池建议如下：</a:t>
            </a:r>
            <a:endParaRPr lang="en-US" altLang="zh-CN" sz="1999" dirty="0">
              <a:solidFill>
                <a:srgbClr val="0000FF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678072"/>
              </p:ext>
            </p:extLst>
          </p:nvPr>
        </p:nvGraphicFramePr>
        <p:xfrm>
          <a:off x="1054973" y="904055"/>
          <a:ext cx="10029794" cy="2977622"/>
        </p:xfrm>
        <a:graphic>
          <a:graphicData uri="http://schemas.openxmlformats.org/drawingml/2006/table">
            <a:tbl>
              <a:tblPr/>
              <a:tblGrid>
                <a:gridCol w="4661283"/>
                <a:gridCol w="5368511"/>
              </a:tblGrid>
              <a:tr h="51927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chemeClr val="tx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子品类</a:t>
                      </a: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CN" altLang="en-US" sz="1800" b="1" i="0" u="none" strike="noStrike" kern="1200" dirty="0" smtClean="0">
                          <a:solidFill>
                            <a:schemeClr val="tx2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公司名</a:t>
                      </a:r>
                      <a:endParaRPr lang="en-US" sz="1800" b="1" i="0" u="none" strike="noStrike" kern="1200" dirty="0">
                        <a:solidFill>
                          <a:schemeClr val="tx2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3416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公司名</a:t>
                      </a:r>
                      <a:endParaRPr lang="zh-CN" altLang="en-US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400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1939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对应</a:t>
                      </a: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品牌行业排名</a:t>
                      </a:r>
                      <a:endParaRPr lang="zh-CN" altLang="en-US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5006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销售量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/GMV</a:t>
                      </a:r>
                      <a:endParaRPr lang="zh-CN" altLang="en-US" sz="1400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9473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品类产品用户痛点</a:t>
                      </a:r>
                      <a:endParaRPr lang="zh-CN" altLang="en-US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787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核心经验背景</a:t>
                      </a:r>
                      <a:endParaRPr lang="zh-CN" altLang="en-US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1787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品类伙伴拥有的核心竞争力</a:t>
                      </a:r>
                      <a:endParaRPr lang="zh-CN" altLang="en-US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753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伙伴来源</a:t>
                      </a:r>
                      <a:endParaRPr lang="zh-CN" altLang="en-US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网上公开招募</a:t>
                      </a:r>
                      <a:endParaRPr lang="en-US" altLang="zh-CN" sz="1400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8753"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kern="1200" baseline="0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是否建档</a:t>
                      </a:r>
                      <a:endParaRPr lang="zh-CN" altLang="en-US" sz="1400" kern="1200" baseline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8808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kern="1200" baseline="0" dirty="0" smtClean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7146" marR="7146" marT="714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1260246" y="4149909"/>
            <a:ext cx="9824521" cy="205440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kumimoji="1" lang="zh-CN" altLang="en-US" sz="10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说明</a:t>
            </a:r>
            <a:r>
              <a:rPr kumimoji="1" lang="zh-CN" altLang="en-US" sz="10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（</a:t>
            </a:r>
            <a:r>
              <a:rPr lang="zh-CN" altLang="en-US" sz="1050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推荐的客观、充分理由</a:t>
            </a:r>
            <a:r>
              <a:rPr kumimoji="1" lang="zh-CN" altLang="en-US" sz="105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Wingdings" panose="05000000000000000000" pitchFamily="2" charset="2"/>
              </a:rPr>
              <a:t>）</a:t>
            </a:r>
            <a:endParaRPr kumimoji="1" lang="en-US" altLang="zh-CN" sz="105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当前市场洞察核心要点和主流技术</a:t>
            </a: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050" b="1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1050" b="1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市场行业洞察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en-US" altLang="zh-CN" sz="105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</a:t>
            </a:r>
            <a:r>
              <a:rPr lang="zh-CN" altLang="en-US" sz="1050" b="1" dirty="0" smtClean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品类和主流技术、卖点特性陈述：</a:t>
            </a: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三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050" b="1" dirty="0" smtClean="0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品类对应规格产品的商业价值：</a:t>
            </a:r>
            <a:endParaRPr lang="en-US" altLang="zh-CN" sz="1050" b="1" dirty="0" smtClean="0">
              <a:solidFill>
                <a:srgbClr val="3333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四</a:t>
            </a:r>
            <a:r>
              <a:rPr lang="zh-CN" altLang="en-US" sz="105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1050" b="1" dirty="0" smtClean="0">
                <a:solidFill>
                  <a:srgbClr val="3333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其他：</a:t>
            </a:r>
            <a:endParaRPr lang="en-US" altLang="zh-CN" sz="1050" b="1" dirty="0">
              <a:solidFill>
                <a:srgbClr val="3333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71726" defTabSz="1218712" fontAlgn="ctr">
              <a:spcBef>
                <a:spcPts val="600"/>
              </a:spcBef>
              <a:spcAft>
                <a:spcPts val="600"/>
              </a:spcAft>
              <a:defRPr/>
            </a:pPr>
            <a:endParaRPr lang="en-US" altLang="zh-CN" sz="105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10462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089354577"/>
              </p:ext>
            </p:extLst>
          </p:nvPr>
        </p:nvGraphicFramePr>
        <p:xfrm>
          <a:off x="390829" y="850414"/>
          <a:ext cx="10981201" cy="493502"/>
        </p:xfrm>
        <a:graphic>
          <a:graphicData uri="http://schemas.openxmlformats.org/drawingml/2006/table">
            <a:tbl>
              <a:tblPr/>
              <a:tblGrid>
                <a:gridCol w="1158053"/>
                <a:gridCol w="1167547"/>
                <a:gridCol w="1020504"/>
                <a:gridCol w="1232869"/>
                <a:gridCol w="2102202"/>
                <a:gridCol w="816579"/>
                <a:gridCol w="1411115"/>
                <a:gridCol w="2072332"/>
              </a:tblGrid>
              <a:tr h="2467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伙伴名称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合作意愿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项目负责人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其它产品（软硬件）负责人</a:t>
                      </a:r>
                      <a:r>
                        <a:rPr lang="zh-CN" altLang="en-US" sz="1100" b="1" i="0" u="none" strike="noStrike">
                          <a:solidFill>
                            <a:srgbClr val="0000FF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（备注：可选填）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4675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电话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邮箱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姓名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身份说明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联系方式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02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129</Words>
  <Application>Microsoft Office PowerPoint</Application>
  <PresentationFormat>宽屏</PresentationFormat>
  <Paragraphs>33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.AppleSystemUIFont</vt:lpstr>
      <vt:lpstr>宋体</vt:lpstr>
      <vt:lpstr>Microsoft YaHei</vt:lpstr>
      <vt:lpstr>Microsoft YaHei</vt:lpstr>
      <vt:lpstr>Arial</vt:lpstr>
      <vt:lpstr>Calibri</vt:lpstr>
      <vt:lpstr>Calibri Light</vt:lpstr>
      <vt:lpstr>Wingdings</vt:lpstr>
      <vt:lpstr>Office 主题</vt:lpstr>
      <vt:lpstr>品类资源池申报表</vt:lpstr>
      <vt:lpstr>PowerPoint 演示文稿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Lijing (lijing Rebecca)</dc:creator>
  <cp:lastModifiedBy>Lijing (lijing Rebecca)</cp:lastModifiedBy>
  <cp:revision>10</cp:revision>
  <dcterms:created xsi:type="dcterms:W3CDTF">2022-01-05T12:49:28Z</dcterms:created>
  <dcterms:modified xsi:type="dcterms:W3CDTF">2022-01-05T13:06:35Z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(3)oIR3LglK8NR6G8uZlwz7Z00OT9uQe+HTZJ+jYkIlMrS/CBfLt8lkKVNE2FXQL3PMzfUEEDb5
FnYv1B8m2MAhaVODj6MPAAM/HSWMJ1oERJItbHuo5o/kiNkjLBZIG4KvlxjMcyAUVYy9UCHt
OPPipAIl33YE9LeE4+jtbzBrdZRRLnwbz28UUuoWTTfJyzopJLg2E5proFro/+3ZML33klcz
oTKptsTpm1xvp4uvNl</vt:lpwstr>
  </property>
  <property fmtid="{D5CDD505-2E9C-101B-9397-08002B2CF9AE}" pid="3" name="_2015_ms_pID_7253431">
    <vt:lpwstr>E7R1usACSIGsRWtT4lZ5aD2T/cx+4+tm4S9V42dV3QE4B5Ih/A55p9
C54IS/1rm1CxhtZcI0u05qb5KlK46uim2vdKs13O765mmJa/o8CqpV6W04fFyB9UlceSHkxP
vr/9Xp5+y5Cw3MMvj/Oc7YQRi6fhZso9DV/tPXyJEFjxRlHYiYRlc1N8I7HwQAe1D6ehYNgB
qgFNRteJgPisV80ph9nMTJATK9XvRb4DLBPB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1641349264</vt:lpwstr>
  </property>
  <property fmtid="{D5CDD505-2E9C-101B-9397-08002B2CF9AE}" pid="8" name="_2015_ms_pID_7253432">
    <vt:lpwstr>vfZnxTgYbqI9T7G4MZUpWck=</vt:lpwstr>
  </property>
</Properties>
</file>