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6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4DA3AF-CD0B-4F60-AED0-A5139ADD9434}" type="datetimeFigureOut">
              <a:rPr lang="zh-CN" altLang="en-US" smtClean="0"/>
              <a:t>2022/3/14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1AD76-7B47-48A0-BDA0-FBCBC1BD9C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8152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20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2022/3/14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609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2022/3/14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3383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2022/3/14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209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章节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28890" y="456134"/>
            <a:ext cx="10736446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9"/>
              </a:lnSpc>
              <a:spcBef>
                <a:spcPts val="0"/>
              </a:spcBef>
              <a:buNone/>
              <a:defRPr sz="3199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593488" indent="0" algn="ctr">
              <a:buNone/>
              <a:defRPr sz="2599"/>
            </a:lvl2pPr>
            <a:lvl3pPr marL="1187610" indent="0" algn="ctr">
              <a:buNone/>
              <a:defRPr sz="2339"/>
            </a:lvl3pPr>
            <a:lvl4pPr marL="1781097" indent="0" algn="ctr">
              <a:buNone/>
              <a:defRPr sz="2079"/>
            </a:lvl4pPr>
            <a:lvl5pPr marL="2374585" indent="0" algn="ctr">
              <a:buNone/>
              <a:defRPr sz="2079"/>
            </a:lvl5pPr>
            <a:lvl6pPr marL="2968072" indent="0" algn="ctr">
              <a:buNone/>
              <a:defRPr sz="2079"/>
            </a:lvl6pPr>
            <a:lvl7pPr marL="3562195" indent="0" algn="ctr">
              <a:buNone/>
              <a:defRPr sz="2079"/>
            </a:lvl7pPr>
            <a:lvl8pPr marL="4155682" indent="0" algn="ctr">
              <a:buNone/>
              <a:defRPr sz="2079"/>
            </a:lvl8pPr>
            <a:lvl9pPr marL="4749170" indent="0" algn="ctr">
              <a:buNone/>
              <a:defRPr sz="2079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2" hasCustomPrompt="1"/>
          </p:nvPr>
        </p:nvSpPr>
        <p:spPr>
          <a:xfrm>
            <a:off x="725738" y="1512876"/>
            <a:ext cx="10729365" cy="4690459"/>
          </a:xfrm>
          <a:prstGeom prst="rect">
            <a:avLst/>
          </a:prstGeom>
        </p:spPr>
        <p:txBody>
          <a:bodyPr lIns="0" tIns="0" rIns="0" bIns="0"/>
          <a:lstStyle>
            <a:lvl1pPr marL="179633" marR="0" indent="-168208" algn="l" defTabSz="1187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>
                <a:tab pos="1207287" algn="ctr"/>
              </a:tabLst>
              <a:defRPr sz="1799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328798" marR="0" indent="-168208" algn="l" defTabSz="1187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&gt;"/>
              <a:tabLst>
                <a:tab pos="1207287" algn="ctr"/>
              </a:tabLst>
              <a:defRPr sz="1599"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098111" marR="0" indent="-168208" algn="l" defTabSz="1187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-"/>
              <a:tabLst>
                <a:tab pos="1207287" algn="ctr"/>
              </a:tabLst>
              <a:defRPr sz="1299"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525570" indent="-171381">
              <a:buFont typeface="Arial" panose="020B0604020202020204" pitchFamily="34" charset="0"/>
              <a:buChar char="•"/>
              <a:tabLst>
                <a:tab pos="1207922" algn="ctr"/>
              </a:tabLst>
              <a:defRPr sz="1299" baseline="0"/>
            </a:lvl4pPr>
            <a:lvl5pPr marL="525570" indent="-171381">
              <a:buFont typeface="Arial" panose="020B0604020202020204" pitchFamily="34" charset="0"/>
              <a:buChar char="•"/>
              <a:tabLst>
                <a:tab pos="1207922" algn="ctr"/>
              </a:tabLst>
              <a:defRPr sz="1299" baseline="0"/>
            </a:lvl5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  <a:p>
            <a:pPr marL="328798" marR="0" lvl="1" indent="-168208" algn="l" defTabSz="1187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287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1098111" marR="0" lvl="2" indent="-168208" algn="l" defTabSz="1187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287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1098111" marR="0" lvl="2" indent="-168208" algn="l" defTabSz="1187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287" algn="ctr"/>
              </a:tabLst>
              <a:defRPr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61225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探索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 形 6"/>
          <p:cNvSpPr/>
          <p:nvPr userDrawn="1"/>
        </p:nvSpPr>
        <p:spPr>
          <a:xfrm rot="5400000">
            <a:off x="7850738" y="2130702"/>
            <a:ext cx="701032" cy="717656"/>
          </a:xfrm>
          <a:prstGeom prst="corner">
            <a:avLst>
              <a:gd name="adj1" fmla="val 3243"/>
              <a:gd name="adj2" fmla="val 3048"/>
            </a:avLst>
          </a:prstGeom>
          <a:solidFill>
            <a:srgbClr val="C7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90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227DEE9-8BE9-0D49-BF96-9E83C5312E0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8646" y="907093"/>
            <a:ext cx="6557247" cy="690255"/>
          </a:xfrm>
          <a:prstGeom prst="rect">
            <a:avLst/>
          </a:prstGeom>
          <a:ln>
            <a:noFill/>
            <a:prstDash val="dash"/>
          </a:ln>
        </p:spPr>
        <p:txBody>
          <a:bodyPr lIns="0" tIns="0" rIns="0" bIns="0" anchor="t">
            <a:normAutofit/>
          </a:bodyPr>
          <a:lstStyle>
            <a:lvl1pPr algn="l">
              <a:defRPr sz="3199" b="0" i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F43DA98-D48D-6947-95EF-BA3B05E6882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8897" y="1949372"/>
            <a:ext cx="6533290" cy="643926"/>
          </a:xfrm>
          <a:prstGeom prst="rect">
            <a:avLst/>
          </a:prstGeom>
        </p:spPr>
        <p:txBody>
          <a:bodyPr lIns="0" tIns="0" rIns="0" bIns="0"/>
          <a:lstStyle>
            <a:lvl1pPr>
              <a:defRPr sz="1399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52F8733E-C4C9-8D4D-8DDA-CAB265AC05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3231" y="6227191"/>
            <a:ext cx="1616538" cy="322753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84061209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41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2022/3/14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8523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2022/3/14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522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2022/3/14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005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2022/3/14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6896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2022/3/14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553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2022/3/14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6518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2022/3/14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5863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2022/3/14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3506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6FC8-09FD-4DF7-97BA-E8887BD273EF}" type="datetimeFigureOut">
              <a:rPr lang="zh-CN" altLang="en-US" smtClean="0"/>
              <a:t>2022/3/14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3401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品类资源池申报表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7F3DB8AC-5DE9-5548-8697-C9055F7FFC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32742" y="1597348"/>
            <a:ext cx="6533290" cy="643926"/>
          </a:xfrm>
        </p:spPr>
        <p:txBody>
          <a:bodyPr vert="horz" lIns="0" tIns="0" rIns="0" bIns="0" rtlCol="0">
            <a:normAutofit fontScale="85000" lnSpcReduction="20000"/>
          </a:bodyPr>
          <a:lstStyle/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伙伴：</a:t>
            </a:r>
            <a:endParaRPr lang="en-US" altLang="zh-CN" dirty="0"/>
          </a:p>
          <a:p>
            <a:r>
              <a:rPr lang="zh-CN" altLang="en-US" dirty="0"/>
              <a:t>日期：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566F3-A3A5-4146-9236-C652EFF2FB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dirty="0"/>
              <a:t>Security Level: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88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296521" y="288606"/>
            <a:ext cx="11058529" cy="993012"/>
          </a:xfrm>
        </p:spPr>
        <p:txBody>
          <a:bodyPr>
            <a:normAutofit/>
          </a:bodyPr>
          <a:lstStyle/>
          <a:p>
            <a:r>
              <a:rPr lang="en-US" altLang="zh-CN" sz="1999" dirty="0"/>
              <a:t>XX</a:t>
            </a:r>
            <a:r>
              <a:rPr lang="zh-CN" altLang="en-US" sz="1999" dirty="0"/>
              <a:t>产品</a:t>
            </a:r>
            <a:r>
              <a:rPr lang="zh-CN" altLang="en-US" sz="1999" dirty="0">
                <a:solidFill>
                  <a:srgbClr val="1D1D1A"/>
                </a:solidFill>
              </a:rPr>
              <a:t>资源池建议如下：</a:t>
            </a:r>
            <a:endParaRPr lang="en-US" altLang="zh-CN" sz="1999" dirty="0">
              <a:solidFill>
                <a:srgbClr val="0000FF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678072"/>
              </p:ext>
            </p:extLst>
          </p:nvPr>
        </p:nvGraphicFramePr>
        <p:xfrm>
          <a:off x="1054973" y="904055"/>
          <a:ext cx="10029794" cy="2977622"/>
        </p:xfrm>
        <a:graphic>
          <a:graphicData uri="http://schemas.openxmlformats.org/drawingml/2006/table">
            <a:tbl>
              <a:tblPr/>
              <a:tblGrid>
                <a:gridCol w="4661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8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927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chemeClr val="tx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子品类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公司名</a:t>
                      </a:r>
                      <a:endParaRPr lang="en-US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416"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公司名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939"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对应品牌行业排名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006"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销售量</a:t>
                      </a:r>
                      <a:r>
                        <a:rPr lang="en-US" altLang="zh-CN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/GMV</a:t>
                      </a:r>
                      <a:endParaRPr lang="zh-CN" altLang="en-US" sz="14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473"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品类产品用户痛点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787"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核心经验背景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787"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品类伙伴拥有的核心竞争力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753"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伙伴来源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网上公开招募</a:t>
                      </a:r>
                      <a:endParaRPr lang="en-US" altLang="zh-CN" sz="14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753"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是否建档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260246" y="4149909"/>
            <a:ext cx="9824521" cy="20544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71726" defTabSz="1218712" fontAlgn="ctr">
              <a:spcBef>
                <a:spcPts val="600"/>
              </a:spcBef>
              <a:spcAft>
                <a:spcPts val="600"/>
              </a:spcAft>
              <a:defRPr/>
            </a:pPr>
            <a:r>
              <a:rPr kumimoji="1" lang="zh-CN" altLang="en-US" sz="105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说明</a:t>
            </a:r>
            <a:r>
              <a:rPr kumimoji="1" lang="zh-CN" altLang="en-US" sz="105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（</a:t>
            </a:r>
            <a:r>
              <a:rPr lang="zh-CN" altLang="en-US" sz="105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推荐的客观、充分理由</a:t>
            </a:r>
            <a:r>
              <a:rPr kumimoji="1" lang="zh-CN" altLang="en-US" sz="105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）</a:t>
            </a:r>
            <a:endParaRPr kumimoji="1" lang="en-US" altLang="zh-CN" sz="105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1726" defTabSz="1218712" font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05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当前市场洞察核心要点和主流技术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sz="10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1726" defTabSz="1218712" font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</a:t>
            </a:r>
            <a:r>
              <a:rPr lang="en-US" altLang="zh-CN" sz="105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r>
              <a:rPr lang="zh-CN" altLang="en-US" sz="105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市场行业洞察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sz="10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1726" defTabSz="1218712" font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二、</a:t>
            </a:r>
            <a:r>
              <a:rPr lang="zh-CN" altLang="en-US" sz="105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品类和主流技术、卖点特性陈述：</a:t>
            </a:r>
            <a:endParaRPr lang="en-US" altLang="zh-CN" sz="10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1726" defTabSz="1218712" font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</a:t>
            </a:r>
            <a:r>
              <a:rPr lang="zh-CN" altLang="en-US" sz="1050" b="1" dirty="0">
                <a:solidFill>
                  <a:srgbClr val="3333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品类对应规格产品的商业价值：</a:t>
            </a:r>
            <a:endParaRPr lang="en-US" altLang="zh-CN" sz="1050" b="1" dirty="0">
              <a:solidFill>
                <a:srgbClr val="3333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1726" defTabSz="1218712" font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四、</a:t>
            </a:r>
            <a:r>
              <a:rPr lang="zh-CN" altLang="en-US" sz="1050" b="1" dirty="0">
                <a:solidFill>
                  <a:srgbClr val="3333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其他：</a:t>
            </a:r>
            <a:endParaRPr lang="en-US" altLang="zh-CN" sz="1050" b="1" dirty="0">
              <a:solidFill>
                <a:srgbClr val="3333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1726" defTabSz="1218712" fontAlgn="ctr">
              <a:spcBef>
                <a:spcPts val="600"/>
              </a:spcBef>
              <a:spcAft>
                <a:spcPts val="600"/>
              </a:spcAft>
              <a:defRPr/>
            </a:pPr>
            <a:endParaRPr lang="en-US" altLang="zh-CN" sz="10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10462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2089354577"/>
              </p:ext>
            </p:extLst>
          </p:nvPr>
        </p:nvGraphicFramePr>
        <p:xfrm>
          <a:off x="390829" y="850414"/>
          <a:ext cx="10981201" cy="493502"/>
        </p:xfrm>
        <a:graphic>
          <a:graphicData uri="http://schemas.openxmlformats.org/drawingml/2006/table">
            <a:tbl>
              <a:tblPr/>
              <a:tblGrid>
                <a:gridCol w="1158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0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2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2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111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723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4675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伙伴名称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合作意愿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项目负责人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其它产品（软硬件）负责人</a:t>
                      </a:r>
                      <a:r>
                        <a:rPr lang="zh-CN" altLang="en-US" sz="1100" b="1" i="0" u="none" strike="noStrike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（备注：可选填）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75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姓名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电话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邮箱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姓名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身份说明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联系方式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029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127</Words>
  <Application>Microsoft Office PowerPoint</Application>
  <PresentationFormat>宽屏</PresentationFormat>
  <Paragraphs>33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.AppleSystemUIFont</vt:lpstr>
      <vt:lpstr>宋体</vt:lpstr>
      <vt:lpstr>Microsoft YaHei</vt:lpstr>
      <vt:lpstr>Microsoft YaHei</vt:lpstr>
      <vt:lpstr>Arial</vt:lpstr>
      <vt:lpstr>Calibri</vt:lpstr>
      <vt:lpstr>Calibri Light</vt:lpstr>
      <vt:lpstr>Wingdings</vt:lpstr>
      <vt:lpstr>Office 主题</vt:lpstr>
      <vt:lpstr>品类资源池申报表</vt:lpstr>
      <vt:lpstr>PowerPoint 演示文稿</vt:lpstr>
      <vt:lpstr>PowerPoint 演示文稿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Lijing (lijing Rebecca)</dc:creator>
  <cp:lastModifiedBy>zhouboxuan (A)</cp:lastModifiedBy>
  <cp:revision>11</cp:revision>
  <dcterms:created xsi:type="dcterms:W3CDTF">2022-01-05T12:49:28Z</dcterms:created>
  <dcterms:modified xsi:type="dcterms:W3CDTF">2022-03-14T07:43:07Z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(3)gXQOaOsZAH8dsFoJrUvz+MXvENBjVAw/YzwkayRSB8QSsS3dr8Ip5joF7SoLdx8q/lSx8j2r
uOmWwQBlykap3S6JMUcuCKrkywFc5lvs3mAxX1slyrBX8678vcHUjE2ceLujUkWYmc47fOI7
okdj812vWh2HOhFA2Vsgr5XNgQh8QMptI9mFnMh6zOmA4D56YM1ZZ147KfqWo9ZwEynS+r9Z
eIC9hf1JEuVihUBt02</vt:lpwstr>
  </property>
  <property fmtid="{D5CDD505-2E9C-101B-9397-08002B2CF9AE}" pid="3" name="_2015_ms_pID_7253431">
    <vt:lpwstr>m8JrF1cyi3VTnEpp1JZOrcOVVDsVrIKRD9MdR2Db+GvHQQCHAxm+eD
6T8AoIT9FiT54pXKUfCtk7e76ntOGdZRDzOnDXrWTx+QJ1OJStz4Zk5+hsA7MPK4Fferpi+O
u2mapjeFJRQHuIOXdr+ILGa5IK960KQoVaoZWhnp3OJpxHNEGqIJyTAmwG8Xh8M4fFkOS4BG
uGYtbWWqxYTeMkbmCYm6CntTBiZyiipV1HSk</vt:lpwstr>
  </property>
  <property fmtid="{D5CDD505-2E9C-101B-9397-08002B2CF9AE}" pid="4" name="_2015_ms_pID_7253432">
    <vt:lpwstr>uw==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1646962902</vt:lpwstr>
  </property>
</Properties>
</file>